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83" r:id="rId4"/>
    <p:sldId id="258" r:id="rId5"/>
    <p:sldId id="259" r:id="rId6"/>
    <p:sldId id="262" r:id="rId7"/>
    <p:sldId id="263" r:id="rId8"/>
    <p:sldId id="270" r:id="rId9"/>
    <p:sldId id="271" r:id="rId10"/>
    <p:sldId id="274" r:id="rId11"/>
    <p:sldId id="275" r:id="rId12"/>
    <p:sldId id="285" r:id="rId13"/>
    <p:sldId id="286" r:id="rId14"/>
    <p:sldId id="288" r:id="rId15"/>
    <p:sldId id="268" r:id="rId16"/>
    <p:sldId id="277" r:id="rId17"/>
    <p:sldId id="260" r:id="rId1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jpeg>
</file>

<file path=ppt/media/image4.jpeg>
</file>

<file path=ppt/media/image5.jpeg>
</file>

<file path=ppt/media/image6.jpe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3C8B5D-7E93-82AA-CB9C-EDC6B59CA6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48E370-D772-2788-D0F7-C9112E2B04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950DA74-FB06-62A0-4130-B70363F7C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2B7349-D0BC-430A-CDCC-BE7BF1267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3EF0A4-FEDD-1F57-1B79-C98F66915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60871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CD9120-AA4F-D163-08A2-69A468878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D910A55-D2DA-F44B-70EE-DCB8BCA2BA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9727528-3619-92A2-2CEE-D288DB656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7BF8D1-E064-E3F9-D8A6-11CDDCCA3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A60384-90D2-6FF7-06FE-E7F0F850F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1460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22D7E4-7F3C-405E-C039-55C5BF1D74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37BBD0C-91F2-D714-7B01-34C8466C4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117E08A-EA41-8A4A-D321-62CC7A828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3E1260-5D3F-66D5-1574-50CA85936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3423318-B825-69FD-09CA-24F4A4F07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337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9C8346-705F-D7D1-F8A8-A66273A8A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269A53-0434-C180-80E3-3B84ED00C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EB5476E-3BB2-63DF-EB72-4821A12EB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76BDC0-8848-7120-E40E-D7EA1637A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8A32CD-20E6-84A6-F0A2-3D1FD02A0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47764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85BD7E-C473-D2AC-323C-285210D43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E9BD383-C586-6647-F60A-62BC0B40C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6AD66B7-16D7-9914-99B3-7AAD2A6C3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069586-AB87-E025-6FE2-088F772AC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FD0FF8-C0C8-7149-9EDC-FF700622D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1022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F70230-0A9B-F4A7-CBA6-7462FF178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5CEA018-FB19-0B41-FF82-F62C5EAB4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280AEAA-DB1B-06DA-75E0-2C9EE6AA6F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EB7F78-D249-6FA4-BE96-8565005F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4484153-11B5-F05A-C2C5-9AFE31772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7399047-9569-26B9-80DE-AA1EECCE8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97388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8EA778-2C1B-7078-820C-AB84B659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52BA63B-8F2F-10D7-6928-88A85F7A9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12F5A58-C240-CC3F-9773-44A13E1C3B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93ED663-3514-CCC6-9DBD-22DB2FC85B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5B572FB-0E36-110E-7CDC-01B6C0453E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05C84E1-502F-C0BC-B34B-EDEB9C037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3D93E11-988D-8851-8F8C-2A1E955DF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9F3C7BB-0274-7970-8BA6-EC0585154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33593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888A96-AEC8-F02E-8F3B-05F704AB7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7CAAE24-010F-03F0-C615-76C9E0E6E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C35F9BC-462E-D8C7-1749-19C5E0301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ED80954-A51A-DFF9-B8AA-86ED9E911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62352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8A3E3-BCAD-B7B0-5325-EFA1602D9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B097746-EC5F-1786-D66D-C06F8FD57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A9255E6-55DD-10B7-64AE-2DC763C79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6052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EB65DE-17F1-1BB0-17D8-4F824D846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1C9979-2909-FE03-91EF-33FD49196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C4596AB-E880-9809-D569-C4C1BB923E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1D5DCCD-3795-0B7A-5B39-3CC4A19E9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DB4FC3-08DB-FD12-6119-C2A06A069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D2050A-A643-55FF-93F3-E3A54550E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06556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425AF0-3675-4B7C-02D5-D196475FE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524F398-347E-1396-4309-6934304F2C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D91A630-C580-4E7E-DE59-A1F5D4C56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4A389E0-56CE-A4BA-75D5-B46413A0F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0BD1E21-9EB0-281B-CFE8-71ED9793A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A55D2DC-47F0-5CEB-81E0-E984179BF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96709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46ECE75-2FA3-0D06-F4A0-41E5113E8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34C9C-893A-F9C6-44E5-304FFEDFB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96ED0D4-A18F-EC5C-C341-44E4FD18C5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9BA713-8062-4EF7-8820-87EE93BC6374}" type="datetimeFigureOut">
              <a:rPr lang="es-CO" smtClean="0"/>
              <a:t>17/12/2024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2D0BAB7-2530-1944-C50B-4132968286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1F1860-A7BA-24AA-5FF8-17342100ED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04F97D-D1B3-45EF-931F-62AC0D5DBB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24785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abs/pii/S0926580521004404" TargetMode="External"/><Relationship Id="rId2" Type="http://schemas.openxmlformats.org/officeDocument/2006/relationships/hyperlink" Target="https://www.researchgate.net/publication/368840638_Deteccion_de_grietas_en_concreto_con_histogramas_de_gradientes_orientados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10" Type="http://schemas.openxmlformats.org/officeDocument/2006/relationships/image" Target="../media/image17.png"/><Relationship Id="rId4" Type="http://schemas.openxmlformats.org/officeDocument/2006/relationships/image" Target="../media/image11.jpg"/><Relationship Id="rId9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890EB3-B0F2-8C13-72AF-A65879D91F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98135D0-6C15-703F-0CD9-8DFBAFEEE5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 descr="Imagen que contiene pasto, verde, firmar, campo&#10;&#10;Descripción generada automáticamente">
            <a:extLst>
              <a:ext uri="{FF2B5EF4-FFF2-40B4-BE49-F238E27FC236}">
                <a16:creationId xmlns:a16="http://schemas.microsoft.com/office/drawing/2014/main" id="{729E98FC-D2D9-10A5-561D-CC13CEB29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9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9008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AF1E1C-C6BB-54C0-E4AD-C4FDAB855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dirty="0"/>
              <a:t>MODELO IMPLEMENTADO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4326CE4-AB92-94F9-AFF9-FEAEC29A12D4}"/>
              </a:ext>
            </a:extLst>
          </p:cNvPr>
          <p:cNvSpPr txBox="1"/>
          <p:nvPr/>
        </p:nvSpPr>
        <p:spPr>
          <a:xfrm>
            <a:off x="354564" y="1296956"/>
            <a:ext cx="46559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Primera Capa Convolucional:</a:t>
            </a:r>
            <a:endParaRPr kumimoji="0" lang="es-CO" altLang="es-CO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Conv2D con 16 filtros y un tamaño de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kernel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(3, 3),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padding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same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Activación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ReLU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MaxPooling2D con tamaño de pool de (2, 2) y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stride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(2, 2).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0FFE2F7-368B-B6DA-4B8F-D6F609AAF0FC}"/>
              </a:ext>
            </a:extLst>
          </p:cNvPr>
          <p:cNvSpPr txBox="1"/>
          <p:nvPr/>
        </p:nvSpPr>
        <p:spPr>
          <a:xfrm>
            <a:off x="354554" y="1967723"/>
            <a:ext cx="46559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Segunda Capa Convolucional:</a:t>
            </a:r>
            <a:endParaRPr kumimoji="0" lang="es-CO" altLang="es-CO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Conv2D con 32 filtros y un tamaño de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kernel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(3, 3),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padding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same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Activación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ReLU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MaxPooling2D con tamaño de pool de (2, 2) y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stride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(2, 2).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C883AF7-9BDC-359A-AED2-12FBAD045D64}"/>
              </a:ext>
            </a:extLst>
          </p:cNvPr>
          <p:cNvSpPr txBox="1"/>
          <p:nvPr/>
        </p:nvSpPr>
        <p:spPr>
          <a:xfrm>
            <a:off x="354554" y="2634140"/>
            <a:ext cx="46559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Tercera Capa Convolucional:</a:t>
            </a:r>
            <a:endParaRPr kumimoji="0" lang="es-CO" altLang="es-CO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Conv2D con 64 filtros y un tamaño de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kernel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(3, 3),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padding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same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Activación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ReLU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MaxPooling2D con tamaño de pool de (2, 2) y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stride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(2, 2).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F6BE113-8AAF-9681-026F-1F35C13A45DB}"/>
              </a:ext>
            </a:extLst>
          </p:cNvPr>
          <p:cNvSpPr txBox="1"/>
          <p:nvPr/>
        </p:nvSpPr>
        <p:spPr>
          <a:xfrm>
            <a:off x="354554" y="3359726"/>
            <a:ext cx="46559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Cuarta Capa Convolucional:</a:t>
            </a:r>
            <a:endParaRPr kumimoji="0" lang="es-CO" altLang="es-CO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Conv2D con 128 filtros y un tamaño de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kernel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(3, 3),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padding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same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Activación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ReLU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MaxPooling2D con tamaño de pool de (2, 2) y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stride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(2, 2).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094075C-B364-B964-9622-8F284204E81C}"/>
              </a:ext>
            </a:extLst>
          </p:cNvPr>
          <p:cNvSpPr txBox="1"/>
          <p:nvPr/>
        </p:nvSpPr>
        <p:spPr>
          <a:xfrm>
            <a:off x="354554" y="4063345"/>
            <a:ext cx="46559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Quinta Capa Convolucional:</a:t>
            </a:r>
            <a:endParaRPr kumimoji="0" lang="es-CO" altLang="es-CO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Conv2D con 256 filtros y un tamaño de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kernel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(3, 3),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padding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same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Activación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ReLU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MaxPooling2D con tamaño de pool de (2, 2) y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stride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(2, 2).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85A1C89-0D06-C4A9-8076-C366DD9B8AB0}"/>
              </a:ext>
            </a:extLst>
          </p:cNvPr>
          <p:cNvSpPr txBox="1"/>
          <p:nvPr/>
        </p:nvSpPr>
        <p:spPr>
          <a:xfrm>
            <a:off x="354554" y="4807264"/>
            <a:ext cx="465597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Capas </a:t>
            </a:r>
            <a:r>
              <a:rPr kumimoji="0" lang="es-CO" altLang="es-CO" sz="105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Flatten</a:t>
            </a:r>
            <a:r>
              <a:rPr kumimoji="0" lang="es-CO" altLang="es-CO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 Densa:</a:t>
            </a:r>
            <a:endParaRPr kumimoji="0" lang="es-CO" altLang="es-CO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Capa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Flatten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para aplanar la salida de las capas convolucionales.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Capa Densa con 512 unidades.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31C8135-F29E-E51B-9248-B4B0EE538797}"/>
              </a:ext>
            </a:extLst>
          </p:cNvPr>
          <p:cNvSpPr txBox="1"/>
          <p:nvPr/>
        </p:nvSpPr>
        <p:spPr>
          <a:xfrm>
            <a:off x="354554" y="5409524"/>
            <a:ext cx="46559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Activación </a:t>
            </a:r>
            <a:r>
              <a:rPr kumimoji="0" lang="es-CO" altLang="es-CO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ReLU</a:t>
            </a: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Capa de Salida:</a:t>
            </a:r>
            <a:endParaRPr kumimoji="0" lang="es-CO" altLang="es-CO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Capa Densa con 1 unidad.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Activación Sigmoide.</a:t>
            </a:r>
          </a:p>
        </p:txBody>
      </p:sp>
      <p:pic>
        <p:nvPicPr>
          <p:cNvPr id="13" name="Imagen 12" descr="Diagrama&#10;&#10;Descripción generada automáticamente">
            <a:extLst>
              <a:ext uri="{FF2B5EF4-FFF2-40B4-BE49-F238E27FC236}">
                <a16:creationId xmlns:a16="http://schemas.microsoft.com/office/drawing/2014/main" id="{BA10FE68-6B2B-50BE-67B5-B38D6EFD9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20653">
            <a:off x="7921521" y="-346150"/>
            <a:ext cx="1549467" cy="767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16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160F5-04EF-71D2-CCCB-21FCE4FF3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ENTRENAMIENTO DEL MODELO SELECCIONADO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B7A098F5-5872-FAD0-36ED-37A28E2C89C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4379" y="1721657"/>
            <a:ext cx="8875036" cy="3414685"/>
          </a:xfr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6125FFF-BBD0-27FA-492C-E014BA5EA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32" y="5659424"/>
            <a:ext cx="5572903" cy="62873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CCA397B-0853-8242-6A83-4F700E953292}"/>
              </a:ext>
            </a:extLst>
          </p:cNvPr>
          <p:cNvSpPr txBox="1"/>
          <p:nvPr/>
        </p:nvSpPr>
        <p:spPr>
          <a:xfrm>
            <a:off x="537713" y="5376736"/>
            <a:ext cx="6096000" cy="286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s-CO" b="0" dirty="0" err="1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binary_crossentropy</a:t>
            </a:r>
            <a:endParaRPr lang="es-CO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15FC39-03C6-C236-AAB5-840C185B4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3144C-F768-D21D-12AC-E1E85F795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85151" y="1266612"/>
            <a:ext cx="3932237" cy="1005482"/>
          </a:xfrm>
        </p:spPr>
        <p:txBody>
          <a:bodyPr/>
          <a:lstStyle/>
          <a:p>
            <a:pPr algn="ctr"/>
            <a:r>
              <a:rPr lang="es-ES" b="0" i="0" dirty="0">
                <a:solidFill>
                  <a:srgbClr val="343A40"/>
                </a:solidFill>
                <a:effectLst/>
                <a:highlight>
                  <a:srgbClr val="FFFFFF"/>
                </a:highlight>
                <a:latin typeface="Lato" panose="020F0502020204030203" pitchFamily="34" charset="0"/>
              </a:rPr>
              <a:t>Entrenamiento</a:t>
            </a:r>
            <a:endParaRPr lang="es-CO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260DA2E-2A88-6195-714F-5801D04A4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1561" y="4141876"/>
            <a:ext cx="5329473" cy="2889814"/>
          </a:xfrm>
        </p:spPr>
        <p:txBody>
          <a:bodyPr>
            <a:normAutofit/>
          </a:bodyPr>
          <a:lstStyle/>
          <a:p>
            <a:r>
              <a:rPr lang="es-CO" sz="2400" dirty="0"/>
              <a:t>Adam (Adaptive </a:t>
            </a:r>
            <a:r>
              <a:rPr lang="es-CO" sz="2400" dirty="0" err="1"/>
              <a:t>Moment</a:t>
            </a:r>
            <a:r>
              <a:rPr lang="es-CO" sz="2400" dirty="0"/>
              <a:t> </a:t>
            </a:r>
            <a:r>
              <a:rPr lang="es-CO" sz="2400" dirty="0" err="1"/>
              <a:t>Estimation</a:t>
            </a:r>
            <a:r>
              <a:rPr lang="es-CO" sz="2400" dirty="0"/>
              <a:t>)</a:t>
            </a:r>
          </a:p>
          <a:p>
            <a:endParaRPr lang="es-CO" sz="2400" dirty="0"/>
          </a:p>
          <a:p>
            <a:r>
              <a:rPr lang="en-US" sz="2400" dirty="0" err="1"/>
              <a:t>RMSProp</a:t>
            </a:r>
            <a:r>
              <a:rPr lang="en-US" sz="2400" dirty="0"/>
              <a:t> (Root Mean Square Propagation)</a:t>
            </a:r>
            <a:endParaRPr lang="es-CO" sz="2400" dirty="0"/>
          </a:p>
          <a:p>
            <a:endParaRPr lang="es-CO" sz="2400" dirty="0"/>
          </a:p>
          <a:p>
            <a:r>
              <a:rPr lang="es-CO" sz="2400" dirty="0" err="1"/>
              <a:t>AdaGrad</a:t>
            </a:r>
            <a:r>
              <a:rPr lang="es-CO" sz="2400" dirty="0"/>
              <a:t> (Adaptive </a:t>
            </a:r>
            <a:r>
              <a:rPr lang="es-CO" sz="2400" dirty="0" err="1"/>
              <a:t>Gradient</a:t>
            </a:r>
            <a:r>
              <a:rPr lang="es-CO" sz="2400" dirty="0"/>
              <a:t> </a:t>
            </a:r>
            <a:r>
              <a:rPr lang="es-CO" sz="2400" dirty="0" err="1"/>
              <a:t>Algorithm</a:t>
            </a:r>
            <a:r>
              <a:rPr lang="es-CO" sz="2400" dirty="0"/>
              <a:t>)</a:t>
            </a:r>
          </a:p>
        </p:txBody>
      </p:sp>
      <p:pic>
        <p:nvPicPr>
          <p:cNvPr id="15" name="Imagen 14" descr="Diagrama&#10;&#10;Descripción generada automáticamente">
            <a:extLst>
              <a:ext uri="{FF2B5EF4-FFF2-40B4-BE49-F238E27FC236}">
                <a16:creationId xmlns:a16="http://schemas.microsoft.com/office/drawing/2014/main" id="{1BCD542B-D59B-2831-AC1F-BFE687D308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373" y="206478"/>
            <a:ext cx="9033852" cy="3949948"/>
          </a:xfrm>
          <a:prstGeom prst="rect">
            <a:avLst/>
          </a:prstGeom>
        </p:spPr>
      </p:pic>
      <p:pic>
        <p:nvPicPr>
          <p:cNvPr id="17" name="Imagen 16" descr="Gráfico&#10;&#10;Descripción generada automáticamente">
            <a:extLst>
              <a:ext uri="{FF2B5EF4-FFF2-40B4-BE49-F238E27FC236}">
                <a16:creationId xmlns:a16="http://schemas.microsoft.com/office/drawing/2014/main" id="{311DC30B-0427-B2FA-E0AE-686C24754B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857" y="3952240"/>
            <a:ext cx="5329473" cy="284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6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C9CD8-A13B-6381-5952-3D1B035ED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F0812-64A7-2479-1193-ACB06BDA98B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E57C1FA-8900-C393-EA0E-FD0884182E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919" r="2" b="28659"/>
          <a:stretch/>
        </p:blipFill>
        <p:spPr>
          <a:xfrm>
            <a:off x="-1" y="-3"/>
            <a:ext cx="4064316" cy="228128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2A6EC86-D2E9-63AE-C99F-E112AE8CA0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t="11038" r="-2" b="19810"/>
          <a:stretch/>
        </p:blipFill>
        <p:spPr>
          <a:xfrm>
            <a:off x="4073843" y="0"/>
            <a:ext cx="3953242" cy="242618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DBEFC29-B4B9-6BA6-D194-54B8628333E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" b="3550"/>
          <a:stretch/>
        </p:blipFill>
        <p:spPr>
          <a:xfrm>
            <a:off x="8027088" y="-1356"/>
            <a:ext cx="4161863" cy="357269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41292D6-A69D-BD03-DC41-DC41A2019D2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3" b="35670"/>
          <a:stretch/>
        </p:blipFill>
        <p:spPr>
          <a:xfrm>
            <a:off x="20" y="2292876"/>
            <a:ext cx="4064292" cy="228127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60F107E-3CBC-FB53-1BC8-E3B37EDC66B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1" b="35873"/>
          <a:stretch/>
        </p:blipFill>
        <p:spPr>
          <a:xfrm>
            <a:off x="3" y="4585734"/>
            <a:ext cx="4061141" cy="2272267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DABABC50-0874-C170-9721-C0E3DE3174DA}"/>
              </a:ext>
            </a:extLst>
          </p:cNvPr>
          <p:cNvSpPr txBox="1">
            <a:spLocks/>
          </p:cNvSpPr>
          <p:nvPr/>
        </p:nvSpPr>
        <p:spPr>
          <a:xfrm>
            <a:off x="4657256" y="2916520"/>
            <a:ext cx="6465287" cy="23093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kern="1200" dirty="0">
                <a:solidFill>
                  <a:srgbClr val="1F1F1F"/>
                </a:solidFill>
                <a:latin typeface="+mj-lt"/>
                <a:ea typeface="+mj-ea"/>
                <a:cs typeface="+mj-cs"/>
              </a:rPr>
              <a:t>RESULTADOS</a:t>
            </a:r>
          </a:p>
        </p:txBody>
      </p:sp>
    </p:spTree>
    <p:extLst>
      <p:ext uri="{BB962C8B-B14F-4D97-AF65-F5344CB8AC3E}">
        <p14:creationId xmlns:p14="http://schemas.microsoft.com/office/powerpoint/2010/main" val="228946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E5731E-0321-3DB9-1EC1-B1CF6E96E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4BBAD89-F332-2F61-184F-D7CD950F1CFE}"/>
              </a:ext>
            </a:extLst>
          </p:cNvPr>
          <p:cNvSpPr txBox="1">
            <a:spLocks/>
          </p:cNvSpPr>
          <p:nvPr/>
        </p:nvSpPr>
        <p:spPr>
          <a:xfrm>
            <a:off x="804672" y="802955"/>
            <a:ext cx="4977976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CONCLUSIONES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0C62D74-C7F5-1E81-5FFC-62119B474971}"/>
              </a:ext>
            </a:extLst>
          </p:cNvPr>
          <p:cNvSpPr txBox="1"/>
          <p:nvPr/>
        </p:nvSpPr>
        <p:spPr>
          <a:xfrm>
            <a:off x="838200" y="1971374"/>
            <a:ext cx="6368358" cy="47637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2"/>
                </a:solidFill>
              </a:rPr>
              <a:t>La automatización con visión por computadora e inteligencia artificial mejora significativamente la precisión y rapidez en la detección de grietas en concreto, reduciendo la necesidad de inspecciones manuales.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CO" sz="14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2"/>
                </a:solidFill>
              </a:rPr>
              <a:t>Detectar grietas tempranamente permite realizar reparaciones menores antes de que los daños sean graves, lo que reduce los costos de mantenimiento y reparación a largo plazo.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CO" sz="14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2"/>
                </a:solidFill>
              </a:rPr>
              <a:t>El sistema es adaptable a diversas estructuras de concreto y puede integrarse con drones y dispositivos autónomos para inspecciones en grandes áreas o lugares de difícil acceso.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CO" sz="14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chemeClr val="tx2"/>
                </a:solidFill>
              </a:rPr>
              <a:t>Este sistema avanzado permite un monitoreo continuo y en tiempo real de la salud estructural, mejorando la gestión y la seguridad de las infraestructuras.</a:t>
            </a:r>
          </a:p>
        </p:txBody>
      </p:sp>
      <p:pic>
        <p:nvPicPr>
          <p:cNvPr id="6" name="Graphic 10" descr="Robot">
            <a:extLst>
              <a:ext uri="{FF2B5EF4-FFF2-40B4-BE49-F238E27FC236}">
                <a16:creationId xmlns:a16="http://schemas.microsoft.com/office/drawing/2014/main" id="{02A71D75-47A9-3A75-8462-00B255B47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0086" y="802955"/>
            <a:ext cx="4543820" cy="4543820"/>
          </a:xfrm>
          <a:prstGeom prst="rect">
            <a:avLst/>
          </a:prstGeom>
        </p:spPr>
      </p:pic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8AF2CD60-3877-B8CB-B71E-907DBA784DF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19918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25631-7EEB-E704-9BBE-56A7C2B14654}"/>
              </a:ext>
            </a:extLst>
          </p:cNvPr>
          <p:cNvSpPr txBox="1">
            <a:spLocks/>
          </p:cNvSpPr>
          <p:nvPr/>
        </p:nvSpPr>
        <p:spPr>
          <a:xfrm>
            <a:off x="838200" y="78141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REFERENCIAS BIBLIOGRÁFICAS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175C1F-4D7D-24E8-7260-025889DA578B}"/>
              </a:ext>
            </a:extLst>
          </p:cNvPr>
          <p:cNvSpPr txBox="1">
            <a:spLocks/>
          </p:cNvSpPr>
          <p:nvPr/>
        </p:nvSpPr>
        <p:spPr>
          <a:xfrm>
            <a:off x="838200" y="2106979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2"/>
              </a:rPr>
              <a:t>https://www.researchgate.net/publication/368840638_Deteccion_de_grietas_en_concreto_con_histogramas_de_gradientes_orientados</a:t>
            </a:r>
            <a:r>
              <a:rPr lang="es-E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https://www.researchgate.net/publication/368840638_Deteccion_de_grietas_en_concreto_con_histogramas_de_gradientes_orientados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https://www.sciencedirect.com/science/article/abs/pii/S0926580521004404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54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9E5BAABC-F4B9-5325-F613-995C17B32A39}"/>
              </a:ext>
            </a:extLst>
          </p:cNvPr>
          <p:cNvSpPr/>
          <p:nvPr/>
        </p:nvSpPr>
        <p:spPr>
          <a:xfrm>
            <a:off x="1914066" y="2799383"/>
            <a:ext cx="836386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Gracias por la atención</a:t>
            </a:r>
            <a:r>
              <a:rPr lang="es-E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endParaRPr lang="es-E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901695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Aplicación&#10;&#10;Descripción generada automáticamente con confianza media">
            <a:extLst>
              <a:ext uri="{FF2B5EF4-FFF2-40B4-BE49-F238E27FC236}">
                <a16:creationId xmlns:a16="http://schemas.microsoft.com/office/drawing/2014/main" id="{2286F002-6CC1-7A56-248C-930E23B900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558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63969F99-744B-2505-B1BD-5A0A99DBF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87708"/>
            <a:ext cx="10515600" cy="2852737"/>
          </a:xfrm>
        </p:spPr>
        <p:txBody>
          <a:bodyPr anchor="b">
            <a:normAutofit/>
          </a:bodyPr>
          <a:lstStyle/>
          <a:p>
            <a:pPr algn="ctr"/>
            <a:r>
              <a:rPr lang="es-ES" dirty="0"/>
              <a:t>Desarrollo de un Sistema de Clasificación Automática para la Detección de Grietas en Concreto mediante Técnicas de Visión por Computadora e Inteligencia Artificial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790C1205-ECFE-B5DF-8032-A8204B616E80}"/>
              </a:ext>
            </a:extLst>
          </p:cNvPr>
          <p:cNvSpPr txBox="1">
            <a:spLocks/>
          </p:cNvSpPr>
          <p:nvPr/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dirty="0"/>
              <a:t>Daniel Francisco Calderón Lebro</a:t>
            </a:r>
          </a:p>
          <a:p>
            <a:r>
              <a:rPr lang="es-CO" dirty="0"/>
              <a:t>Politécnico Jaime Isaza Cadavid </a:t>
            </a:r>
          </a:p>
          <a:p>
            <a:r>
              <a:rPr lang="es-CO" dirty="0"/>
              <a:t>Facultad de Ingeniería</a:t>
            </a:r>
          </a:p>
        </p:txBody>
      </p:sp>
    </p:spTree>
    <p:extLst>
      <p:ext uri="{BB962C8B-B14F-4D97-AF65-F5344CB8AC3E}">
        <p14:creationId xmlns:p14="http://schemas.microsoft.com/office/powerpoint/2010/main" val="145994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4D17C08-9DE6-FAC1-188C-3A1B99A66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431" y="1885064"/>
            <a:ext cx="2932500" cy="18735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CONTEXTO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96D5ED9-523E-9106-9B72-215CE1106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796" y="903847"/>
            <a:ext cx="6685821" cy="570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109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4B2C60EF-54A9-1CDB-A0A3-19036A06A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486" y="632411"/>
            <a:ext cx="10515600" cy="1325563"/>
          </a:xfrm>
        </p:spPr>
        <p:txBody>
          <a:bodyPr/>
          <a:lstStyle/>
          <a:p>
            <a:r>
              <a:rPr lang="es-CO" dirty="0"/>
              <a:t>AGENDA</a:t>
            </a:r>
          </a:p>
        </p:txBody>
      </p:sp>
      <p:sp>
        <p:nvSpPr>
          <p:cNvPr id="5" name="Marcador de contenido 3">
            <a:extLst>
              <a:ext uri="{FF2B5EF4-FFF2-40B4-BE49-F238E27FC236}">
                <a16:creationId xmlns:a16="http://schemas.microsoft.com/office/drawing/2014/main" id="{79321187-A85F-30A2-B7F3-7176353118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5486" y="1586474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s-CO" dirty="0"/>
              <a:t>INTRODUCCIÓN</a:t>
            </a:r>
          </a:p>
          <a:p>
            <a:r>
              <a:rPr lang="es-CO" dirty="0"/>
              <a:t>BASE DE DATOS</a:t>
            </a:r>
          </a:p>
          <a:p>
            <a:r>
              <a:rPr lang="es-CO" dirty="0"/>
              <a:t>SUSTENTACION MODELO</a:t>
            </a:r>
          </a:p>
          <a:p>
            <a:r>
              <a:rPr lang="es-ES" dirty="0"/>
              <a:t>ENTRENAMIENTO DEL MODELO SELECCIONADO</a:t>
            </a:r>
          </a:p>
          <a:p>
            <a:r>
              <a:rPr lang="es-CO" dirty="0"/>
              <a:t>VALIDACION DEL MODELO</a:t>
            </a:r>
          </a:p>
          <a:p>
            <a:r>
              <a:rPr lang="es-CO" dirty="0"/>
              <a:t>RESULTADOS</a:t>
            </a:r>
          </a:p>
          <a:p>
            <a:r>
              <a:rPr lang="es-CO" dirty="0"/>
              <a:t>CONCLUSIONES</a:t>
            </a:r>
          </a:p>
          <a:p>
            <a:r>
              <a:rPr lang="es-CO" dirty="0"/>
              <a:t>BIBLIOGRAFÍA</a:t>
            </a:r>
          </a:p>
          <a:p>
            <a:endParaRPr lang="es-CO" dirty="0"/>
          </a:p>
          <a:p>
            <a:endParaRPr lang="es-CO" dirty="0"/>
          </a:p>
        </p:txBody>
      </p:sp>
      <p:pic>
        <p:nvPicPr>
          <p:cNvPr id="6" name="Picture 2" descr="Agenda ilustración del vector. Ilustración de recordatorio - 101328553">
            <a:extLst>
              <a:ext uri="{FF2B5EF4-FFF2-40B4-BE49-F238E27FC236}">
                <a16:creationId xmlns:a16="http://schemas.microsoft.com/office/drawing/2014/main" id="{943F4D16-C34A-A422-AD3B-89E0F2CDED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27"/>
          <a:stretch/>
        </p:blipFill>
        <p:spPr bwMode="auto">
          <a:xfrm>
            <a:off x="7358575" y="1675984"/>
            <a:ext cx="3530650" cy="350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613816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58D3C055-3972-B9B4-AFBD-191112321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dirty="0"/>
              <a:t>INTRODUCCIÓN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D5D67B63-2281-5F14-D041-BB57ABDB4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4" r="8804"/>
          <a:stretch/>
        </p:blipFill>
        <p:spPr bwMode="auto">
          <a:xfrm>
            <a:off x="838200" y="1582500"/>
            <a:ext cx="5161384" cy="4617628"/>
          </a:xfrm>
          <a:custGeom>
            <a:avLst/>
            <a:gdLst/>
            <a:ahLst/>
            <a:cxnLst/>
            <a:rect l="l" t="t" r="r" b="b"/>
            <a:pathLst>
              <a:path w="7665593" h="6857999">
                <a:moveTo>
                  <a:pt x="0" y="0"/>
                </a:moveTo>
                <a:lnTo>
                  <a:pt x="7363783" y="0"/>
                </a:lnTo>
                <a:lnTo>
                  <a:pt x="7372954" y="18152"/>
                </a:lnTo>
                <a:cubicBezTo>
                  <a:pt x="7378508" y="27417"/>
                  <a:pt x="7383821" y="35694"/>
                  <a:pt x="7386404" y="41707"/>
                </a:cubicBezTo>
                <a:lnTo>
                  <a:pt x="7389058" y="60832"/>
                </a:lnTo>
                <a:lnTo>
                  <a:pt x="7394074" y="60137"/>
                </a:lnTo>
                <a:lnTo>
                  <a:pt x="7394443" y="67241"/>
                </a:lnTo>
                <a:lnTo>
                  <a:pt x="7394565" y="83099"/>
                </a:lnTo>
                <a:cubicBezTo>
                  <a:pt x="7395324" y="92994"/>
                  <a:pt x="7394122" y="120511"/>
                  <a:pt x="7395957" y="130584"/>
                </a:cubicBezTo>
                <a:cubicBezTo>
                  <a:pt x="7401306" y="133490"/>
                  <a:pt x="7404223" y="137975"/>
                  <a:pt x="7405574" y="143540"/>
                </a:cubicBezTo>
                <a:lnTo>
                  <a:pt x="7405725" y="155795"/>
                </a:lnTo>
                <a:lnTo>
                  <a:pt x="7418615" y="226869"/>
                </a:lnTo>
                <a:lnTo>
                  <a:pt x="7419579" y="236641"/>
                </a:lnTo>
                <a:lnTo>
                  <a:pt x="7423900" y="241933"/>
                </a:lnTo>
                <a:cubicBezTo>
                  <a:pt x="7424763" y="245974"/>
                  <a:pt x="7424206" y="257579"/>
                  <a:pt x="7424760" y="260885"/>
                </a:cubicBezTo>
                <a:cubicBezTo>
                  <a:pt x="7425580" y="261177"/>
                  <a:pt x="7426400" y="261469"/>
                  <a:pt x="7427220" y="261761"/>
                </a:cubicBezTo>
                <a:cubicBezTo>
                  <a:pt x="7431152" y="272291"/>
                  <a:pt x="7444241" y="311893"/>
                  <a:pt x="7448344" y="324055"/>
                </a:cubicBezTo>
                <a:cubicBezTo>
                  <a:pt x="7444563" y="326484"/>
                  <a:pt x="7450535" y="331924"/>
                  <a:pt x="7451833" y="334727"/>
                </a:cubicBezTo>
                <a:cubicBezTo>
                  <a:pt x="7449286" y="335161"/>
                  <a:pt x="7448510" y="341947"/>
                  <a:pt x="7450776" y="343948"/>
                </a:cubicBezTo>
                <a:cubicBezTo>
                  <a:pt x="7463202" y="391652"/>
                  <a:pt x="7437523" y="367773"/>
                  <a:pt x="7453791" y="395003"/>
                </a:cubicBezTo>
                <a:cubicBezTo>
                  <a:pt x="7454869" y="399820"/>
                  <a:pt x="7453841" y="403723"/>
                  <a:pt x="7451939" y="407147"/>
                </a:cubicBezTo>
                <a:lnTo>
                  <a:pt x="7448030" y="412254"/>
                </a:lnTo>
                <a:lnTo>
                  <a:pt x="7455416" y="432021"/>
                </a:lnTo>
                <a:cubicBezTo>
                  <a:pt x="7457991" y="441758"/>
                  <a:pt x="7459699" y="452007"/>
                  <a:pt x="7460479" y="462523"/>
                </a:cubicBezTo>
                <a:cubicBezTo>
                  <a:pt x="7455275" y="464882"/>
                  <a:pt x="7462669" y="473136"/>
                  <a:pt x="7464133" y="477020"/>
                </a:cubicBezTo>
                <a:cubicBezTo>
                  <a:pt x="7460734" y="477060"/>
                  <a:pt x="7459104" y="485663"/>
                  <a:pt x="7461914" y="488716"/>
                </a:cubicBezTo>
                <a:cubicBezTo>
                  <a:pt x="7474065" y="552879"/>
                  <a:pt x="7442314" y="516775"/>
                  <a:pt x="7461353" y="555280"/>
                </a:cubicBezTo>
                <a:cubicBezTo>
                  <a:pt x="7462345" y="561721"/>
                  <a:pt x="7460642" y="566553"/>
                  <a:pt x="7457829" y="570585"/>
                </a:cubicBezTo>
                <a:lnTo>
                  <a:pt x="7450804" y="577839"/>
                </a:lnTo>
                <a:lnTo>
                  <a:pt x="7453309" y="583524"/>
                </a:lnTo>
                <a:cubicBezTo>
                  <a:pt x="7453505" y="604977"/>
                  <a:pt x="7446306" y="611303"/>
                  <a:pt x="7453558" y="623785"/>
                </a:cubicBezTo>
                <a:cubicBezTo>
                  <a:pt x="7438483" y="642230"/>
                  <a:pt x="7452055" y="636019"/>
                  <a:pt x="7454362" y="650049"/>
                </a:cubicBezTo>
                <a:cubicBezTo>
                  <a:pt x="7457368" y="661117"/>
                  <a:pt x="7463152" y="640798"/>
                  <a:pt x="7464006" y="651645"/>
                </a:cubicBezTo>
                <a:cubicBezTo>
                  <a:pt x="7460114" y="663380"/>
                  <a:pt x="7472201" y="662829"/>
                  <a:pt x="7467442" y="675032"/>
                </a:cubicBezTo>
                <a:cubicBezTo>
                  <a:pt x="7458335" y="672068"/>
                  <a:pt x="7469207" y="699114"/>
                  <a:pt x="7461251" y="699956"/>
                </a:cubicBezTo>
                <a:cubicBezTo>
                  <a:pt x="7472628" y="710321"/>
                  <a:pt x="7458614" y="715529"/>
                  <a:pt x="7462119" y="729331"/>
                </a:cubicBezTo>
                <a:cubicBezTo>
                  <a:pt x="7466423" y="735831"/>
                  <a:pt x="7467162" y="740521"/>
                  <a:pt x="7462533" y="746910"/>
                </a:cubicBezTo>
                <a:cubicBezTo>
                  <a:pt x="7483486" y="776851"/>
                  <a:pt x="7463470" y="765024"/>
                  <a:pt x="7471529" y="793043"/>
                </a:cubicBezTo>
                <a:cubicBezTo>
                  <a:pt x="7480002" y="817184"/>
                  <a:pt x="7485500" y="844550"/>
                  <a:pt x="7505730" y="867898"/>
                </a:cubicBezTo>
                <a:cubicBezTo>
                  <a:pt x="7511461" y="872184"/>
                  <a:pt x="7513630" y="882707"/>
                  <a:pt x="7510576" y="891400"/>
                </a:cubicBezTo>
                <a:cubicBezTo>
                  <a:pt x="7510049" y="892894"/>
                  <a:pt x="7509385" y="894278"/>
                  <a:pt x="7508604" y="895508"/>
                </a:cubicBezTo>
                <a:cubicBezTo>
                  <a:pt x="7511698" y="915692"/>
                  <a:pt x="7525520" y="989520"/>
                  <a:pt x="7529143" y="1012510"/>
                </a:cubicBezTo>
                <a:cubicBezTo>
                  <a:pt x="7521781" y="1014371"/>
                  <a:pt x="7535067" y="1025997"/>
                  <a:pt x="7530347" y="1033444"/>
                </a:cubicBezTo>
                <a:cubicBezTo>
                  <a:pt x="7526204" y="1038777"/>
                  <a:pt x="7529270" y="1043549"/>
                  <a:pt x="7529596" y="1049120"/>
                </a:cubicBezTo>
                <a:cubicBezTo>
                  <a:pt x="7526339" y="1056460"/>
                  <a:pt x="7532220" y="1080398"/>
                  <a:pt x="7536437" y="1086639"/>
                </a:cubicBezTo>
                <a:cubicBezTo>
                  <a:pt x="7551094" y="1101553"/>
                  <a:pt x="7540210" y="1135442"/>
                  <a:pt x="7551438" y="1147834"/>
                </a:cubicBezTo>
                <a:cubicBezTo>
                  <a:pt x="7553086" y="1152330"/>
                  <a:pt x="7553752" y="1156729"/>
                  <a:pt x="7553808" y="1161047"/>
                </a:cubicBezTo>
                <a:lnTo>
                  <a:pt x="7552572" y="1173130"/>
                </a:lnTo>
                <a:lnTo>
                  <a:pt x="7549434" y="1176566"/>
                </a:lnTo>
                <a:lnTo>
                  <a:pt x="7550211" y="1183950"/>
                </a:lnTo>
                <a:lnTo>
                  <a:pt x="7549733" y="1186066"/>
                </a:lnTo>
                <a:cubicBezTo>
                  <a:pt x="7548807" y="1190108"/>
                  <a:pt x="7548001" y="1194099"/>
                  <a:pt x="7547683" y="1198047"/>
                </a:cubicBezTo>
                <a:cubicBezTo>
                  <a:pt x="7563423" y="1192855"/>
                  <a:pt x="7547566" y="1230782"/>
                  <a:pt x="7560295" y="1219849"/>
                </a:cubicBezTo>
                <a:cubicBezTo>
                  <a:pt x="7561281" y="1240644"/>
                  <a:pt x="7573138" y="1224782"/>
                  <a:pt x="7561835" y="1249779"/>
                </a:cubicBezTo>
                <a:cubicBezTo>
                  <a:pt x="7574707" y="1282065"/>
                  <a:pt x="7569916" y="1332957"/>
                  <a:pt x="7589445" y="1358245"/>
                </a:cubicBezTo>
                <a:cubicBezTo>
                  <a:pt x="7581989" y="1355103"/>
                  <a:pt x="7576204" y="1368711"/>
                  <a:pt x="7579904" y="1378136"/>
                </a:cubicBezTo>
                <a:cubicBezTo>
                  <a:pt x="7550647" y="1367117"/>
                  <a:pt x="7606267" y="1415404"/>
                  <a:pt x="7586303" y="1423699"/>
                </a:cubicBezTo>
                <a:cubicBezTo>
                  <a:pt x="7604838" y="1424108"/>
                  <a:pt x="7636267" y="1466352"/>
                  <a:pt x="7621059" y="1486236"/>
                </a:cubicBezTo>
                <a:cubicBezTo>
                  <a:pt x="7624771" y="1516526"/>
                  <a:pt x="7640092" y="1537976"/>
                  <a:pt x="7633966" y="1569734"/>
                </a:cubicBezTo>
                <a:cubicBezTo>
                  <a:pt x="7636447" y="1570719"/>
                  <a:pt x="7638522" y="1572334"/>
                  <a:pt x="7640304" y="1574384"/>
                </a:cubicBezTo>
                <a:lnTo>
                  <a:pt x="7644628" y="1581242"/>
                </a:lnTo>
                <a:lnTo>
                  <a:pt x="7644313" y="1582567"/>
                </a:lnTo>
                <a:cubicBezTo>
                  <a:pt x="7644257" y="1587776"/>
                  <a:pt x="7645302" y="1590443"/>
                  <a:pt x="7646831" y="1591983"/>
                </a:cubicBezTo>
                <a:cubicBezTo>
                  <a:pt x="7647577" y="1592347"/>
                  <a:pt x="7648323" y="1592711"/>
                  <a:pt x="7649069" y="1593074"/>
                </a:cubicBezTo>
                <a:lnTo>
                  <a:pt x="7651326" y="1599230"/>
                </a:lnTo>
                <a:lnTo>
                  <a:pt x="7657195" y="1610539"/>
                </a:lnTo>
                <a:lnTo>
                  <a:pt x="7656957" y="1613422"/>
                </a:lnTo>
                <a:lnTo>
                  <a:pt x="7663730" y="1631673"/>
                </a:lnTo>
                <a:lnTo>
                  <a:pt x="7663189" y="1632289"/>
                </a:lnTo>
                <a:cubicBezTo>
                  <a:pt x="7662131" y="1634085"/>
                  <a:pt x="7661641" y="1636199"/>
                  <a:pt x="7662326" y="1639024"/>
                </a:cubicBezTo>
                <a:cubicBezTo>
                  <a:pt x="7651979" y="1640024"/>
                  <a:pt x="7659188" y="1642819"/>
                  <a:pt x="7662125" y="1651067"/>
                </a:cubicBezTo>
                <a:cubicBezTo>
                  <a:pt x="7646711" y="1654462"/>
                  <a:pt x="7660667" y="1674670"/>
                  <a:pt x="7653812" y="1683345"/>
                </a:cubicBezTo>
                <a:cubicBezTo>
                  <a:pt x="7656316" y="1689330"/>
                  <a:pt x="7658683" y="1695719"/>
                  <a:pt x="7660803" y="1702414"/>
                </a:cubicBezTo>
                <a:lnTo>
                  <a:pt x="7661867" y="1756201"/>
                </a:lnTo>
                <a:lnTo>
                  <a:pt x="7649453" y="1812530"/>
                </a:lnTo>
                <a:cubicBezTo>
                  <a:pt x="7649183" y="1833366"/>
                  <a:pt x="7644573" y="1851408"/>
                  <a:pt x="7647823" y="1869041"/>
                </a:cubicBezTo>
                <a:cubicBezTo>
                  <a:pt x="7644238" y="1876204"/>
                  <a:pt x="7642789" y="1882956"/>
                  <a:pt x="7648156" y="1889503"/>
                </a:cubicBezTo>
                <a:cubicBezTo>
                  <a:pt x="7646365" y="1908946"/>
                  <a:pt x="7638702" y="1913653"/>
                  <a:pt x="7644679" y="1925974"/>
                </a:cubicBezTo>
                <a:cubicBezTo>
                  <a:pt x="7632281" y="1936898"/>
                  <a:pt x="7637013" y="1937545"/>
                  <a:pt x="7640564" y="1942678"/>
                </a:cubicBezTo>
                <a:lnTo>
                  <a:pt x="7640816" y="1943410"/>
                </a:lnTo>
                <a:lnTo>
                  <a:pt x="7639044" y="1944904"/>
                </a:lnTo>
                <a:lnTo>
                  <a:pt x="7638223" y="1947993"/>
                </a:lnTo>
                <a:lnTo>
                  <a:pt x="7638752" y="1956430"/>
                </a:lnTo>
                <a:lnTo>
                  <a:pt x="7639407" y="1959603"/>
                </a:lnTo>
                <a:cubicBezTo>
                  <a:pt x="7639690" y="1961788"/>
                  <a:pt x="7639658" y="1963239"/>
                  <a:pt x="7639396" y="1964244"/>
                </a:cubicBezTo>
                <a:lnTo>
                  <a:pt x="7639249" y="1964361"/>
                </a:lnTo>
                <a:lnTo>
                  <a:pt x="7639521" y="1968708"/>
                </a:lnTo>
                <a:cubicBezTo>
                  <a:pt x="7640315" y="1976045"/>
                  <a:pt x="7641402" y="1983186"/>
                  <a:pt x="7642694" y="1989983"/>
                </a:cubicBezTo>
                <a:cubicBezTo>
                  <a:pt x="7634556" y="1995729"/>
                  <a:pt x="7644169" y="2020842"/>
                  <a:pt x="7628828" y="2018094"/>
                </a:cubicBezTo>
                <a:cubicBezTo>
                  <a:pt x="7630116" y="2027262"/>
                  <a:pt x="7636485" y="2032807"/>
                  <a:pt x="7626423" y="2029720"/>
                </a:cubicBezTo>
                <a:cubicBezTo>
                  <a:pt x="7626559" y="2032738"/>
                  <a:pt x="7625703" y="2034598"/>
                  <a:pt x="7624364" y="2035929"/>
                </a:cubicBezTo>
                <a:lnTo>
                  <a:pt x="7623733" y="2036314"/>
                </a:lnTo>
                <a:lnTo>
                  <a:pt x="7626847" y="2056711"/>
                </a:lnTo>
                <a:lnTo>
                  <a:pt x="7626090" y="2059419"/>
                </a:lnTo>
                <a:lnTo>
                  <a:pt x="7629618" y="2072712"/>
                </a:lnTo>
                <a:lnTo>
                  <a:pt x="7630641" y="2079581"/>
                </a:lnTo>
                <a:lnTo>
                  <a:pt x="7632577" y="2081522"/>
                </a:lnTo>
                <a:cubicBezTo>
                  <a:pt x="7633753" y="2083617"/>
                  <a:pt x="7634261" y="2086620"/>
                  <a:pt x="7633251" y="2091658"/>
                </a:cubicBezTo>
                <a:lnTo>
                  <a:pt x="7632707" y="2092825"/>
                </a:lnTo>
                <a:lnTo>
                  <a:pt x="7635575" y="2101184"/>
                </a:lnTo>
                <a:cubicBezTo>
                  <a:pt x="7636900" y="2103876"/>
                  <a:pt x="7638586" y="2106260"/>
                  <a:pt x="7640772" y="2108190"/>
                </a:cubicBezTo>
                <a:cubicBezTo>
                  <a:pt x="7629093" y="2136655"/>
                  <a:pt x="7639778" y="2163513"/>
                  <a:pt x="7637758" y="2194409"/>
                </a:cubicBezTo>
                <a:cubicBezTo>
                  <a:pt x="7619585" y="2207765"/>
                  <a:pt x="7641835" y="2261154"/>
                  <a:pt x="7659453" y="2268824"/>
                </a:cubicBezTo>
                <a:cubicBezTo>
                  <a:pt x="7644015" y="2268997"/>
                  <a:pt x="7665037" y="2307714"/>
                  <a:pt x="7665583" y="2317700"/>
                </a:cubicBezTo>
                <a:cubicBezTo>
                  <a:pt x="7665764" y="2321029"/>
                  <a:pt x="7663671" y="2321166"/>
                  <a:pt x="7657195" y="2315619"/>
                </a:cubicBezTo>
                <a:cubicBezTo>
                  <a:pt x="7658997" y="2326231"/>
                  <a:pt x="7650972" y="2337185"/>
                  <a:pt x="7644431" y="2331209"/>
                </a:cubicBezTo>
                <a:cubicBezTo>
                  <a:pt x="7658433" y="2363448"/>
                  <a:pt x="7644510" y="2411031"/>
                  <a:pt x="7650869" y="2447461"/>
                </a:cubicBezTo>
                <a:cubicBezTo>
                  <a:pt x="7635485" y="2467322"/>
                  <a:pt x="7649719" y="2456555"/>
                  <a:pt x="7646841" y="2477156"/>
                </a:cubicBezTo>
                <a:cubicBezTo>
                  <a:pt x="7661004" y="2471521"/>
                  <a:pt x="7638896" y="2502164"/>
                  <a:pt x="7654880" y="2503292"/>
                </a:cubicBezTo>
                <a:cubicBezTo>
                  <a:pt x="7653849" y="2507005"/>
                  <a:pt x="7652348" y="2510567"/>
                  <a:pt x="7650720" y="2514131"/>
                </a:cubicBezTo>
                <a:lnTo>
                  <a:pt x="7649876" y="2516003"/>
                </a:lnTo>
                <a:lnTo>
                  <a:pt x="7649263" y="2523483"/>
                </a:lnTo>
                <a:lnTo>
                  <a:pt x="7645633" y="2525592"/>
                </a:lnTo>
                <a:lnTo>
                  <a:pt x="7642233" y="2536851"/>
                </a:lnTo>
                <a:cubicBezTo>
                  <a:pt x="7641494" y="2541069"/>
                  <a:pt x="7641323" y="2545607"/>
                  <a:pt x="7642069" y="2550622"/>
                </a:cubicBezTo>
                <a:cubicBezTo>
                  <a:pt x="7648404" y="2562959"/>
                  <a:pt x="7640640" y="2582170"/>
                  <a:pt x="7641110" y="2599544"/>
                </a:cubicBezTo>
                <a:lnTo>
                  <a:pt x="7643071" y="2607523"/>
                </a:lnTo>
                <a:lnTo>
                  <a:pt x="7639801" y="2633566"/>
                </a:lnTo>
                <a:cubicBezTo>
                  <a:pt x="7639166" y="2640978"/>
                  <a:pt x="7638833" y="2648672"/>
                  <a:pt x="7639065" y="2656773"/>
                </a:cubicBezTo>
                <a:lnTo>
                  <a:pt x="7640624" y="2671810"/>
                </a:lnTo>
                <a:lnTo>
                  <a:pt x="7639332" y="2675751"/>
                </a:lnTo>
                <a:cubicBezTo>
                  <a:pt x="7639476" y="2682617"/>
                  <a:pt x="7644027" y="2691703"/>
                  <a:pt x="7638498" y="2690893"/>
                </a:cubicBezTo>
                <a:lnTo>
                  <a:pt x="7640415" y="2698606"/>
                </a:lnTo>
                <a:lnTo>
                  <a:pt x="7636002" y="2706218"/>
                </a:lnTo>
                <a:cubicBezTo>
                  <a:pt x="7634978" y="2707053"/>
                  <a:pt x="7633887" y="2707679"/>
                  <a:pt x="7632770" y="2708079"/>
                </a:cubicBezTo>
                <a:lnTo>
                  <a:pt x="7634220" y="2718854"/>
                </a:lnTo>
                <a:lnTo>
                  <a:pt x="7631061" y="2727688"/>
                </a:lnTo>
                <a:lnTo>
                  <a:pt x="7633127" y="2735389"/>
                </a:lnTo>
                <a:lnTo>
                  <a:pt x="7632661" y="2738584"/>
                </a:lnTo>
                <a:lnTo>
                  <a:pt x="7631098" y="2746529"/>
                </a:lnTo>
                <a:cubicBezTo>
                  <a:pt x="7630002" y="2750602"/>
                  <a:pt x="7628681" y="2755160"/>
                  <a:pt x="7627624" y="2760235"/>
                </a:cubicBezTo>
                <a:lnTo>
                  <a:pt x="7627140" y="2764511"/>
                </a:lnTo>
                <a:lnTo>
                  <a:pt x="7621827" y="2773820"/>
                </a:lnTo>
                <a:cubicBezTo>
                  <a:pt x="7617811" y="2780593"/>
                  <a:pt x="7615104" y="2785923"/>
                  <a:pt x="7617284" y="2791840"/>
                </a:cubicBezTo>
                <a:cubicBezTo>
                  <a:pt x="7612094" y="2801924"/>
                  <a:pt x="7597550" y="2808970"/>
                  <a:pt x="7601430" y="2823567"/>
                </a:cubicBezTo>
                <a:cubicBezTo>
                  <a:pt x="7594841" y="2819137"/>
                  <a:pt x="7600633" y="2839778"/>
                  <a:pt x="7593865" y="2842217"/>
                </a:cubicBezTo>
                <a:cubicBezTo>
                  <a:pt x="7588415" y="2843342"/>
                  <a:pt x="7588901" y="2849866"/>
                  <a:pt x="7586893" y="2854834"/>
                </a:cubicBezTo>
                <a:cubicBezTo>
                  <a:pt x="7581327" y="2858374"/>
                  <a:pt x="7576244" y="2883372"/>
                  <a:pt x="7577046" y="2892075"/>
                </a:cubicBezTo>
                <a:cubicBezTo>
                  <a:pt x="7582584" y="2916606"/>
                  <a:pt x="7560175" y="2936338"/>
                  <a:pt x="7564026" y="2955950"/>
                </a:cubicBezTo>
                <a:cubicBezTo>
                  <a:pt x="7563501" y="2961086"/>
                  <a:pt x="7562240" y="2965343"/>
                  <a:pt x="7560529" y="2969031"/>
                </a:cubicBezTo>
                <a:lnTo>
                  <a:pt x="7554631" y="2978222"/>
                </a:lnTo>
                <a:lnTo>
                  <a:pt x="7550747" y="2978564"/>
                </a:lnTo>
                <a:lnTo>
                  <a:pt x="7548359" y="2985429"/>
                </a:lnTo>
                <a:lnTo>
                  <a:pt x="7547120" y="2986826"/>
                </a:lnTo>
                <a:cubicBezTo>
                  <a:pt x="7544741" y="2989483"/>
                  <a:pt x="7542480" y="2992194"/>
                  <a:pt x="7540621" y="2995267"/>
                </a:cubicBezTo>
                <a:cubicBezTo>
                  <a:pt x="7555200" y="3003715"/>
                  <a:pt x="7527208" y="3022799"/>
                  <a:pt x="7541739" y="3023946"/>
                </a:cubicBezTo>
                <a:cubicBezTo>
                  <a:pt x="7534059" y="3042303"/>
                  <a:pt x="7549904" y="3038579"/>
                  <a:pt x="7530781" y="3050462"/>
                </a:cubicBezTo>
                <a:cubicBezTo>
                  <a:pt x="7527838" y="3088204"/>
                  <a:pt x="7503338" y="3127251"/>
                  <a:pt x="7508515" y="3164510"/>
                </a:cubicBezTo>
                <a:cubicBezTo>
                  <a:pt x="7503888" y="3155782"/>
                  <a:pt x="7493770" y="3162549"/>
                  <a:pt x="7492866" y="3173520"/>
                </a:cubicBezTo>
                <a:cubicBezTo>
                  <a:pt x="7474179" y="3140376"/>
                  <a:pt x="7498581" y="3226463"/>
                  <a:pt x="7479395" y="3217191"/>
                </a:cubicBezTo>
                <a:cubicBezTo>
                  <a:pt x="7493905" y="3232643"/>
                  <a:pt x="7501608" y="3293915"/>
                  <a:pt x="7481475" y="3298298"/>
                </a:cubicBezTo>
                <a:cubicBezTo>
                  <a:pt x="7472089" y="3326890"/>
                  <a:pt x="7475493" y="3357480"/>
                  <a:pt x="7457722" y="3379292"/>
                </a:cubicBezTo>
                <a:cubicBezTo>
                  <a:pt x="7459285" y="3382143"/>
                  <a:pt x="7460273" y="3385199"/>
                  <a:pt x="7460850" y="3388381"/>
                </a:cubicBezTo>
                <a:lnTo>
                  <a:pt x="7461482" y="3397694"/>
                </a:lnTo>
                <a:lnTo>
                  <a:pt x="7460695" y="3398556"/>
                </a:lnTo>
                <a:cubicBezTo>
                  <a:pt x="7458532" y="3402904"/>
                  <a:pt x="7458275" y="3406007"/>
                  <a:pt x="7458858" y="3408553"/>
                </a:cubicBezTo>
                <a:lnTo>
                  <a:pt x="7460185" y="3411299"/>
                </a:lnTo>
                <a:lnTo>
                  <a:pt x="7459468" y="3418333"/>
                </a:lnTo>
                <a:lnTo>
                  <a:pt x="7459515" y="3432662"/>
                </a:lnTo>
                <a:lnTo>
                  <a:pt x="7458154" y="3434902"/>
                </a:lnTo>
                <a:lnTo>
                  <a:pt x="7456091" y="3455825"/>
                </a:lnTo>
                <a:cubicBezTo>
                  <a:pt x="7455865" y="3455850"/>
                  <a:pt x="7455638" y="3455877"/>
                  <a:pt x="7455413" y="3455903"/>
                </a:cubicBezTo>
                <a:cubicBezTo>
                  <a:pt x="7453843" y="3456557"/>
                  <a:pt x="7452596" y="3457940"/>
                  <a:pt x="7451989" y="3460886"/>
                </a:cubicBezTo>
                <a:cubicBezTo>
                  <a:pt x="7443388" y="3453296"/>
                  <a:pt x="7447961" y="3461529"/>
                  <a:pt x="7446929" y="3470886"/>
                </a:cubicBezTo>
                <a:cubicBezTo>
                  <a:pt x="7433341" y="3461186"/>
                  <a:pt x="7436171" y="3489615"/>
                  <a:pt x="7427213" y="3491353"/>
                </a:cubicBezTo>
                <a:cubicBezTo>
                  <a:pt x="7426761" y="3498443"/>
                  <a:pt x="7426037" y="3505767"/>
                  <a:pt x="7424990" y="3513143"/>
                </a:cubicBezTo>
                <a:lnTo>
                  <a:pt x="7424186" y="3517424"/>
                </a:lnTo>
                <a:cubicBezTo>
                  <a:pt x="7424132" y="3517438"/>
                  <a:pt x="7424077" y="3517453"/>
                  <a:pt x="7424024" y="3517467"/>
                </a:cubicBezTo>
                <a:cubicBezTo>
                  <a:pt x="7423536" y="3518305"/>
                  <a:pt x="7423153" y="3519678"/>
                  <a:pt x="7422883" y="3521896"/>
                </a:cubicBezTo>
                <a:lnTo>
                  <a:pt x="7422723" y="3525229"/>
                </a:lnTo>
                <a:lnTo>
                  <a:pt x="7421163" y="3533534"/>
                </a:lnTo>
                <a:lnTo>
                  <a:pt x="7419650" y="3536108"/>
                </a:lnTo>
                <a:lnTo>
                  <a:pt x="7417640" y="3536718"/>
                </a:lnTo>
                <a:lnTo>
                  <a:pt x="7417697" y="3537534"/>
                </a:lnTo>
                <a:cubicBezTo>
                  <a:pt x="7419749" y="3544077"/>
                  <a:pt x="7423989" y="3546875"/>
                  <a:pt x="7409814" y="3551598"/>
                </a:cubicBezTo>
                <a:cubicBezTo>
                  <a:pt x="7412376" y="3566128"/>
                  <a:pt x="7404108" y="3567090"/>
                  <a:pt x="7397719" y="3584844"/>
                </a:cubicBezTo>
                <a:cubicBezTo>
                  <a:pt x="7401116" y="3593573"/>
                  <a:pt x="7398130" y="3599358"/>
                  <a:pt x="7393057" y="3604546"/>
                </a:cubicBezTo>
                <a:cubicBezTo>
                  <a:pt x="7391792" y="3622895"/>
                  <a:pt x="7383125" y="3638008"/>
                  <a:pt x="7377811" y="3657793"/>
                </a:cubicBezTo>
                <a:cubicBezTo>
                  <a:pt x="7379886" y="3680874"/>
                  <a:pt x="7366255" y="3689531"/>
                  <a:pt x="7360624" y="3710685"/>
                </a:cubicBezTo>
                <a:cubicBezTo>
                  <a:pt x="7367950" y="3731637"/>
                  <a:pt x="7347999" y="3723947"/>
                  <a:pt x="7341489" y="3734006"/>
                </a:cubicBezTo>
                <a:lnTo>
                  <a:pt x="7340478" y="3737028"/>
                </a:lnTo>
                <a:lnTo>
                  <a:pt x="7340489" y="3745476"/>
                </a:lnTo>
                <a:lnTo>
                  <a:pt x="7340950" y="3748687"/>
                </a:lnTo>
                <a:cubicBezTo>
                  <a:pt x="7341098" y="3750887"/>
                  <a:pt x="7340976" y="3752333"/>
                  <a:pt x="7340653" y="3753314"/>
                </a:cubicBezTo>
                <a:lnTo>
                  <a:pt x="7340500" y="3753419"/>
                </a:lnTo>
                <a:lnTo>
                  <a:pt x="7340506" y="3757774"/>
                </a:lnTo>
                <a:cubicBezTo>
                  <a:pt x="7340847" y="3765147"/>
                  <a:pt x="7341495" y="3772345"/>
                  <a:pt x="7342369" y="3779218"/>
                </a:cubicBezTo>
                <a:cubicBezTo>
                  <a:pt x="7333890" y="3784348"/>
                  <a:pt x="7341949" y="3810090"/>
                  <a:pt x="7326800" y="3806225"/>
                </a:cubicBezTo>
                <a:cubicBezTo>
                  <a:pt x="7327524" y="3815461"/>
                  <a:pt x="7333545" y="3821456"/>
                  <a:pt x="7323686" y="3817640"/>
                </a:cubicBezTo>
                <a:cubicBezTo>
                  <a:pt x="7323637" y="3820659"/>
                  <a:pt x="7322668" y="3822449"/>
                  <a:pt x="7321247" y="3823678"/>
                </a:cubicBezTo>
                <a:lnTo>
                  <a:pt x="7320595" y="3824018"/>
                </a:lnTo>
                <a:lnTo>
                  <a:pt x="7322453" y="3844579"/>
                </a:lnTo>
                <a:lnTo>
                  <a:pt x="7321532" y="3847225"/>
                </a:lnTo>
                <a:lnTo>
                  <a:pt x="7324238" y="3860736"/>
                </a:lnTo>
                <a:lnTo>
                  <a:pt x="7324840" y="3867658"/>
                </a:lnTo>
                <a:lnTo>
                  <a:pt x="7326655" y="3869733"/>
                </a:lnTo>
                <a:cubicBezTo>
                  <a:pt x="7327701" y="3871909"/>
                  <a:pt x="7328023" y="3874942"/>
                  <a:pt x="7326706" y="3879891"/>
                </a:cubicBezTo>
                <a:lnTo>
                  <a:pt x="7326093" y="3881013"/>
                </a:lnTo>
                <a:lnTo>
                  <a:pt x="7328442" y="3889558"/>
                </a:lnTo>
                <a:cubicBezTo>
                  <a:pt x="7329602" y="3892339"/>
                  <a:pt x="7331138" y="3894839"/>
                  <a:pt x="7333203" y="3896924"/>
                </a:cubicBezTo>
                <a:cubicBezTo>
                  <a:pt x="7319795" y="3924445"/>
                  <a:pt x="7328820" y="3952004"/>
                  <a:pt x="7324908" y="3982658"/>
                </a:cubicBezTo>
                <a:cubicBezTo>
                  <a:pt x="7325522" y="4017325"/>
                  <a:pt x="7327874" y="4041416"/>
                  <a:pt x="7327588" y="4064228"/>
                </a:cubicBezTo>
                <a:cubicBezTo>
                  <a:pt x="7328735" y="4074940"/>
                  <a:pt x="7329351" y="4153102"/>
                  <a:pt x="7323186" y="4146664"/>
                </a:cubicBezTo>
                <a:cubicBezTo>
                  <a:pt x="7335189" y="4179829"/>
                  <a:pt x="7318370" y="4199117"/>
                  <a:pt x="7322488" y="4235901"/>
                </a:cubicBezTo>
                <a:cubicBezTo>
                  <a:pt x="7305909" y="4254573"/>
                  <a:pt x="7320783" y="4244884"/>
                  <a:pt x="7316645" y="4265209"/>
                </a:cubicBezTo>
                <a:cubicBezTo>
                  <a:pt x="7331133" y="4260631"/>
                  <a:pt x="7307179" y="4289560"/>
                  <a:pt x="7323069" y="4291857"/>
                </a:cubicBezTo>
                <a:cubicBezTo>
                  <a:pt x="7321814" y="4295483"/>
                  <a:pt x="7320095" y="4298923"/>
                  <a:pt x="7318251" y="4302359"/>
                </a:cubicBezTo>
                <a:lnTo>
                  <a:pt x="7317295" y="4304161"/>
                </a:lnTo>
                <a:lnTo>
                  <a:pt x="7316223" y="4311573"/>
                </a:lnTo>
                <a:lnTo>
                  <a:pt x="7312469" y="4313411"/>
                </a:lnTo>
                <a:lnTo>
                  <a:pt x="7306447" y="4403491"/>
                </a:lnTo>
                <a:cubicBezTo>
                  <a:pt x="7308849" y="4411399"/>
                  <a:pt x="7308497" y="4436984"/>
                  <a:pt x="7303688" y="4442497"/>
                </a:cubicBezTo>
                <a:cubicBezTo>
                  <a:pt x="7302637" y="4447969"/>
                  <a:pt x="7304327" y="4453942"/>
                  <a:pt x="7299181" y="4457128"/>
                </a:cubicBezTo>
                <a:cubicBezTo>
                  <a:pt x="7296154" y="4469016"/>
                  <a:pt x="7289197" y="4496240"/>
                  <a:pt x="7285530" y="4513823"/>
                </a:cubicBezTo>
                <a:cubicBezTo>
                  <a:pt x="7288769" y="4518560"/>
                  <a:pt x="7287100" y="4524649"/>
                  <a:pt x="7284412" y="4532609"/>
                </a:cubicBezTo>
                <a:lnTo>
                  <a:pt x="7282601" y="4540125"/>
                </a:lnTo>
                <a:lnTo>
                  <a:pt x="7291785" y="4563650"/>
                </a:lnTo>
                <a:lnTo>
                  <a:pt x="7284191" y="4636427"/>
                </a:lnTo>
                <a:lnTo>
                  <a:pt x="7292797" y="4672055"/>
                </a:lnTo>
                <a:cubicBezTo>
                  <a:pt x="7294304" y="4686552"/>
                  <a:pt x="7294421" y="4700466"/>
                  <a:pt x="7295425" y="4713953"/>
                </a:cubicBezTo>
                <a:cubicBezTo>
                  <a:pt x="7296104" y="4744441"/>
                  <a:pt x="7280378" y="4723911"/>
                  <a:pt x="7292574" y="4762180"/>
                </a:cubicBezTo>
                <a:cubicBezTo>
                  <a:pt x="7286719" y="4766152"/>
                  <a:pt x="7286266" y="4770971"/>
                  <a:pt x="7288689" y="4779168"/>
                </a:cubicBezTo>
                <a:cubicBezTo>
                  <a:pt x="7288592" y="4793971"/>
                  <a:pt x="7274303" y="4792486"/>
                  <a:pt x="7282355" y="4807636"/>
                </a:cubicBezTo>
                <a:cubicBezTo>
                  <a:pt x="7278556" y="4806204"/>
                  <a:pt x="7277539" y="4813202"/>
                  <a:pt x="7276505" y="4819678"/>
                </a:cubicBezTo>
                <a:lnTo>
                  <a:pt x="7273752" y="4823797"/>
                </a:lnTo>
                <a:lnTo>
                  <a:pt x="7283683" y="4847794"/>
                </a:lnTo>
                <a:cubicBezTo>
                  <a:pt x="7296832" y="4890479"/>
                  <a:pt x="7302379" y="4941877"/>
                  <a:pt x="7311552" y="4978326"/>
                </a:cubicBezTo>
                <a:cubicBezTo>
                  <a:pt x="7284161" y="4998846"/>
                  <a:pt x="7309660" y="4989594"/>
                  <a:pt x="7304880" y="5015024"/>
                </a:cubicBezTo>
                <a:cubicBezTo>
                  <a:pt x="7330355" y="5012307"/>
                  <a:pt x="7291032" y="5044485"/>
                  <a:pt x="7319932" y="5050993"/>
                </a:cubicBezTo>
                <a:cubicBezTo>
                  <a:pt x="7318148" y="5055414"/>
                  <a:pt x="7315506" y="5059493"/>
                  <a:pt x="7312641" y="5063537"/>
                </a:cubicBezTo>
                <a:lnTo>
                  <a:pt x="7311153" y="5065661"/>
                </a:lnTo>
                <a:lnTo>
                  <a:pt x="7310197" y="5075032"/>
                </a:lnTo>
                <a:lnTo>
                  <a:pt x="7303683" y="5076576"/>
                </a:lnTo>
                <a:lnTo>
                  <a:pt x="7297768" y="5089898"/>
                </a:lnTo>
                <a:cubicBezTo>
                  <a:pt x="7296519" y="5095057"/>
                  <a:pt x="7296302" y="5100805"/>
                  <a:pt x="7297750" y="5107454"/>
                </a:cubicBezTo>
                <a:cubicBezTo>
                  <a:pt x="7309447" y="5125240"/>
                  <a:pt x="7295812" y="5147341"/>
                  <a:pt x="7297014" y="5169708"/>
                </a:cubicBezTo>
                <a:lnTo>
                  <a:pt x="7300719" y="5180532"/>
                </a:lnTo>
                <a:lnTo>
                  <a:pt x="7295705" y="5210620"/>
                </a:lnTo>
                <a:lnTo>
                  <a:pt x="7296901" y="5212749"/>
                </a:lnTo>
                <a:cubicBezTo>
                  <a:pt x="7296704" y="5218058"/>
                  <a:pt x="7294377" y="5228574"/>
                  <a:pt x="7294523" y="5242477"/>
                </a:cubicBezTo>
                <a:lnTo>
                  <a:pt x="7297776" y="5296160"/>
                </a:lnTo>
                <a:lnTo>
                  <a:pt x="7289955" y="5304499"/>
                </a:lnTo>
                <a:lnTo>
                  <a:pt x="7286210" y="5305374"/>
                </a:lnTo>
                <a:lnTo>
                  <a:pt x="7286995" y="5320092"/>
                </a:lnTo>
                <a:lnTo>
                  <a:pt x="7281550" y="5330613"/>
                </a:lnTo>
                <a:lnTo>
                  <a:pt x="7285354" y="5340890"/>
                </a:lnTo>
                <a:lnTo>
                  <a:pt x="7281914" y="5354491"/>
                </a:lnTo>
                <a:cubicBezTo>
                  <a:pt x="7280017" y="5359352"/>
                  <a:pt x="7277725" y="5364763"/>
                  <a:pt x="7275918" y="5370917"/>
                </a:cubicBezTo>
                <a:lnTo>
                  <a:pt x="7267655" y="5384350"/>
                </a:lnTo>
                <a:lnTo>
                  <a:pt x="7263791" y="5406610"/>
                </a:lnTo>
                <a:cubicBezTo>
                  <a:pt x="7260956" y="5423841"/>
                  <a:pt x="7257650" y="5440271"/>
                  <a:pt x="7251522" y="5456222"/>
                </a:cubicBezTo>
                <a:cubicBezTo>
                  <a:pt x="7253699" y="5469913"/>
                  <a:pt x="7252931" y="5482529"/>
                  <a:pt x="7242311" y="5493751"/>
                </a:cubicBezTo>
                <a:cubicBezTo>
                  <a:pt x="7236636" y="5529727"/>
                  <a:pt x="7245809" y="5539513"/>
                  <a:pt x="7231835" y="5561252"/>
                </a:cubicBezTo>
                <a:cubicBezTo>
                  <a:pt x="7236311" y="5568555"/>
                  <a:pt x="7238499" y="5573475"/>
                  <a:pt x="7239152" y="5577121"/>
                </a:cubicBezTo>
                <a:cubicBezTo>
                  <a:pt x="7241111" y="5588065"/>
                  <a:pt x="7229268" y="5587525"/>
                  <a:pt x="7224043" y="5605355"/>
                </a:cubicBezTo>
                <a:cubicBezTo>
                  <a:pt x="7216774" y="5624244"/>
                  <a:pt x="7213225" y="5590845"/>
                  <a:pt x="7209229" y="5609118"/>
                </a:cubicBezTo>
                <a:cubicBezTo>
                  <a:pt x="7212098" y="5628346"/>
                  <a:pt x="7194168" y="5628785"/>
                  <a:pt x="7198222" y="5648700"/>
                </a:cubicBezTo>
                <a:cubicBezTo>
                  <a:pt x="7212577" y="5642705"/>
                  <a:pt x="7189541" y="5689259"/>
                  <a:pt x="7201221" y="5689771"/>
                </a:cubicBezTo>
                <a:cubicBezTo>
                  <a:pt x="7181618" y="5708428"/>
                  <a:pt x="7201258" y="5715573"/>
                  <a:pt x="7192555" y="5739098"/>
                </a:cubicBezTo>
                <a:cubicBezTo>
                  <a:pt x="7184486" y="5750478"/>
                  <a:pt x="7182208" y="5758416"/>
                  <a:pt x="7187522" y="5768603"/>
                </a:cubicBezTo>
                <a:cubicBezTo>
                  <a:pt x="7148692" y="5821144"/>
                  <a:pt x="7181577" y="5799065"/>
                  <a:pt x="7162500" y="5846928"/>
                </a:cubicBezTo>
                <a:lnTo>
                  <a:pt x="7160827" y="5850799"/>
                </a:lnTo>
                <a:lnTo>
                  <a:pt x="7163312" y="5866636"/>
                </a:lnTo>
                <a:cubicBezTo>
                  <a:pt x="7163884" y="5867070"/>
                  <a:pt x="7164455" y="5867505"/>
                  <a:pt x="7165029" y="5867939"/>
                </a:cubicBezTo>
                <a:lnTo>
                  <a:pt x="7142501" y="5914339"/>
                </a:lnTo>
                <a:lnTo>
                  <a:pt x="7143151" y="5921221"/>
                </a:lnTo>
                <a:lnTo>
                  <a:pt x="7123808" y="5950546"/>
                </a:lnTo>
                <a:lnTo>
                  <a:pt x="7116299" y="5966186"/>
                </a:lnTo>
                <a:lnTo>
                  <a:pt x="7106117" y="5983669"/>
                </a:lnTo>
                <a:lnTo>
                  <a:pt x="7109622" y="5995569"/>
                </a:lnTo>
                <a:cubicBezTo>
                  <a:pt x="7114727" y="6023526"/>
                  <a:pt x="7092983" y="6067450"/>
                  <a:pt x="7116605" y="6077139"/>
                </a:cubicBezTo>
                <a:cubicBezTo>
                  <a:pt x="7102148" y="6089933"/>
                  <a:pt x="7125501" y="6101908"/>
                  <a:pt x="7127573" y="6115892"/>
                </a:cubicBezTo>
                <a:cubicBezTo>
                  <a:pt x="7118381" y="6127056"/>
                  <a:pt x="7126331" y="6132595"/>
                  <a:pt x="7128098" y="6142737"/>
                </a:cubicBezTo>
                <a:cubicBezTo>
                  <a:pt x="7122429" y="6147329"/>
                  <a:pt x="7122724" y="6155912"/>
                  <a:pt x="7129375" y="6158833"/>
                </a:cubicBezTo>
                <a:cubicBezTo>
                  <a:pt x="7144709" y="6154689"/>
                  <a:pt x="7137060" y="6184499"/>
                  <a:pt x="7147635" y="6186714"/>
                </a:cubicBezTo>
                <a:cubicBezTo>
                  <a:pt x="7149842" y="6204016"/>
                  <a:pt x="7136414" y="6279145"/>
                  <a:pt x="7153343" y="6291871"/>
                </a:cubicBezTo>
                <a:cubicBezTo>
                  <a:pt x="7161381" y="6326852"/>
                  <a:pt x="7134450" y="6377408"/>
                  <a:pt x="7134923" y="6392273"/>
                </a:cubicBezTo>
                <a:cubicBezTo>
                  <a:pt x="7103997" y="6407024"/>
                  <a:pt x="7185503" y="6478818"/>
                  <a:pt x="7187236" y="6541940"/>
                </a:cubicBezTo>
                <a:cubicBezTo>
                  <a:pt x="7184250" y="6550446"/>
                  <a:pt x="7184290" y="6554993"/>
                  <a:pt x="7191340" y="6557275"/>
                </a:cubicBezTo>
                <a:cubicBezTo>
                  <a:pt x="7195412" y="6573685"/>
                  <a:pt x="7202070" y="6606060"/>
                  <a:pt x="7211670" y="6640404"/>
                </a:cubicBezTo>
                <a:cubicBezTo>
                  <a:pt x="7219591" y="6666216"/>
                  <a:pt x="7212698" y="6793331"/>
                  <a:pt x="7221085" y="6827708"/>
                </a:cubicBezTo>
                <a:lnTo>
                  <a:pt x="7227698" y="6857999"/>
                </a:lnTo>
                <a:lnTo>
                  <a:pt x="0" y="6857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Persona 3D haciendo una señal de: ilustración de stock 55684180 |  Shutterstock">
            <a:extLst>
              <a:ext uri="{FF2B5EF4-FFF2-40B4-BE49-F238E27FC236}">
                <a16:creationId xmlns:a16="http://schemas.microsoft.com/office/drawing/2014/main" id="{A8D9BC45-D483-311C-CADF-A4F278820E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93"/>
          <a:stretch/>
        </p:blipFill>
        <p:spPr bwMode="auto">
          <a:xfrm>
            <a:off x="7394345" y="1358213"/>
            <a:ext cx="3864565" cy="3908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79F4D142-F3D8-7042-0FEF-8010DBE025CF}"/>
              </a:ext>
            </a:extLst>
          </p:cNvPr>
          <p:cNvSpPr/>
          <p:nvPr/>
        </p:nvSpPr>
        <p:spPr>
          <a:xfrm>
            <a:off x="5589892" y="5786173"/>
            <a:ext cx="386456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O" b="0" i="0" dirty="0">
                <a:solidFill>
                  <a:srgbClr val="1F1F1F"/>
                </a:solidFill>
                <a:effectLst/>
                <a:latin typeface="Google Sans"/>
              </a:rPr>
              <a:t>20 a 40 MPa (</a:t>
            </a:r>
            <a:r>
              <a:rPr lang="es-CO" dirty="0">
                <a:solidFill>
                  <a:srgbClr val="1F1F1F"/>
                </a:solidFill>
              </a:rPr>
              <a:t>3,000 a 6,000 psi</a:t>
            </a:r>
            <a:r>
              <a:rPr lang="es-CO" b="0" i="0" dirty="0">
                <a:solidFill>
                  <a:srgbClr val="1F1F1F"/>
                </a:solidFill>
                <a:effectLst/>
                <a:latin typeface="Google Sans"/>
              </a:rPr>
              <a:t>)</a:t>
            </a:r>
            <a:endParaRPr lang="es-ES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1F1F1F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548256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77B80CF-F5A6-6561-B5AB-EDC5AC2AF36F}"/>
              </a:ext>
            </a:extLst>
          </p:cNvPr>
          <p:cNvSpPr txBox="1">
            <a:spLocks/>
          </p:cNvSpPr>
          <p:nvPr/>
        </p:nvSpPr>
        <p:spPr>
          <a:xfrm>
            <a:off x="838200" y="74495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BASE DE DATOS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42AAC9A-72E5-41ED-CD35-F1E7B00D1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6431"/>
            <a:ext cx="5726733" cy="552156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89BBD53-E535-AD27-E7AE-2DB5B945E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1113"/>
            <a:ext cx="5726733" cy="558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10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78A3163F-87C4-4B28-43F1-7B08A3242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14" y="1712197"/>
            <a:ext cx="2162175" cy="2162175"/>
          </a:xfrm>
          <a:prstGeom prst="rect">
            <a:avLst/>
          </a:prstGeom>
        </p:spPr>
      </p:pic>
      <p:pic>
        <p:nvPicPr>
          <p:cNvPr id="7" name="Imagen 6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9424EA65-8AE9-9085-2D9F-367C99625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5144" y="1712196"/>
            <a:ext cx="2162175" cy="2162175"/>
          </a:xfrm>
          <a:prstGeom prst="rect">
            <a:avLst/>
          </a:prstGeom>
        </p:spPr>
      </p:pic>
      <p:pic>
        <p:nvPicPr>
          <p:cNvPr id="9" name="Imagen 8" descr="Imagen que contiene playa&#10;&#10;Descripción generada automáticamente">
            <a:extLst>
              <a:ext uri="{FF2B5EF4-FFF2-40B4-BE49-F238E27FC236}">
                <a16:creationId xmlns:a16="http://schemas.microsoft.com/office/drawing/2014/main" id="{5F03EBFE-DC57-2CC1-FC70-28914BF2B1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13" y="3944709"/>
            <a:ext cx="2162175" cy="2162175"/>
          </a:xfrm>
          <a:prstGeom prst="rect">
            <a:avLst/>
          </a:prstGeom>
        </p:spPr>
      </p:pic>
      <p:pic>
        <p:nvPicPr>
          <p:cNvPr id="11" name="Imagen 10" descr="Imagen en blanco y negro&#10;&#10;Descripción generada automáticamente">
            <a:extLst>
              <a:ext uri="{FF2B5EF4-FFF2-40B4-BE49-F238E27FC236}">
                <a16:creationId xmlns:a16="http://schemas.microsoft.com/office/drawing/2014/main" id="{34100D30-EE1D-4467-847F-7E56B4E03A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5143" y="3944709"/>
            <a:ext cx="2162175" cy="2162175"/>
          </a:xfrm>
          <a:prstGeom prst="rect">
            <a:avLst/>
          </a:prstGeom>
        </p:spPr>
      </p:pic>
      <p:pic>
        <p:nvPicPr>
          <p:cNvPr id="13" name="Imagen 12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3C0CB436-C0DD-A716-4DD4-2952696022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854" y="528441"/>
            <a:ext cx="2162175" cy="2162175"/>
          </a:xfrm>
          <a:prstGeom prst="rect">
            <a:avLst/>
          </a:prstGeom>
        </p:spPr>
      </p:pic>
      <p:pic>
        <p:nvPicPr>
          <p:cNvPr id="15" name="Imagen 14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7DBAFF6D-049D-433E-B9CB-71D366BC77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684" y="528441"/>
            <a:ext cx="2162175" cy="2162175"/>
          </a:xfrm>
          <a:prstGeom prst="rect">
            <a:avLst/>
          </a:prstGeom>
        </p:spPr>
      </p:pic>
      <p:pic>
        <p:nvPicPr>
          <p:cNvPr id="17" name="Imagen 16" descr="Imagen en blanco y negro de una roca&#10;&#10;Descripción generada automáticamente con confianza media">
            <a:extLst>
              <a:ext uri="{FF2B5EF4-FFF2-40B4-BE49-F238E27FC236}">
                <a16:creationId xmlns:a16="http://schemas.microsoft.com/office/drawing/2014/main" id="{2EE4C563-9093-F047-9E92-22D0C52740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855" y="2777119"/>
            <a:ext cx="2162175" cy="2162175"/>
          </a:xfrm>
          <a:prstGeom prst="rect">
            <a:avLst/>
          </a:prstGeom>
        </p:spPr>
      </p:pic>
      <p:pic>
        <p:nvPicPr>
          <p:cNvPr id="19" name="Imagen 18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2899B643-7667-5C08-8D6B-7A339059BD1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684" y="2777120"/>
            <a:ext cx="2162175" cy="2162175"/>
          </a:xfrm>
          <a:prstGeom prst="rect">
            <a:avLst/>
          </a:prstGeom>
        </p:spPr>
      </p:pic>
      <p:sp>
        <p:nvSpPr>
          <p:cNvPr id="20" name="Título 1">
            <a:extLst>
              <a:ext uri="{FF2B5EF4-FFF2-40B4-BE49-F238E27FC236}">
                <a16:creationId xmlns:a16="http://schemas.microsoft.com/office/drawing/2014/main" id="{D31CD179-C60F-2103-CC61-7A76414D5B9E}"/>
              </a:ext>
            </a:extLst>
          </p:cNvPr>
          <p:cNvSpPr txBox="1">
            <a:spLocks/>
          </p:cNvSpPr>
          <p:nvPr/>
        </p:nvSpPr>
        <p:spPr>
          <a:xfrm>
            <a:off x="1321488" y="834501"/>
            <a:ext cx="3133531" cy="56168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2800" dirty="0">
                <a:latin typeface="+mn-lt"/>
                <a:ea typeface="+mn-ea"/>
                <a:cs typeface="+mn-cs"/>
              </a:rPr>
              <a:t>SIN GRIETAS = 1</a:t>
            </a:r>
          </a:p>
        </p:txBody>
      </p:sp>
      <p:sp>
        <p:nvSpPr>
          <p:cNvPr id="21" name="Título 1">
            <a:extLst>
              <a:ext uri="{FF2B5EF4-FFF2-40B4-BE49-F238E27FC236}">
                <a16:creationId xmlns:a16="http://schemas.microsoft.com/office/drawing/2014/main" id="{7CE2091D-C509-D9C3-25C0-2A9E186A3CF1}"/>
              </a:ext>
            </a:extLst>
          </p:cNvPr>
          <p:cNvSpPr txBox="1">
            <a:spLocks/>
          </p:cNvSpPr>
          <p:nvPr/>
        </p:nvSpPr>
        <p:spPr>
          <a:xfrm>
            <a:off x="7218615" y="5025797"/>
            <a:ext cx="3133531" cy="56168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2800" dirty="0">
                <a:latin typeface="+mn-lt"/>
                <a:ea typeface="+mn-ea"/>
                <a:cs typeface="+mn-cs"/>
              </a:rPr>
              <a:t>CON GRIETAS = 0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23C60209-3F4D-DC3C-A777-CA6AB4353B7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36219" y="6247717"/>
            <a:ext cx="8106808" cy="36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57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524641-96DB-9779-C1D5-973555650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dirty="0"/>
              <a:t>OBTENIENDO VALIDACIÓN</a:t>
            </a:r>
          </a:p>
        </p:txBody>
      </p:sp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5E45BF7C-88BE-9A9C-158D-3644FE7D11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01095" y="1866721"/>
            <a:ext cx="9098239" cy="4418523"/>
          </a:xfrm>
        </p:spPr>
      </p:pic>
    </p:spTree>
    <p:extLst>
      <p:ext uri="{BB962C8B-B14F-4D97-AF65-F5344CB8AC3E}">
        <p14:creationId xmlns:p14="http://schemas.microsoft.com/office/powerpoint/2010/main" val="3520653846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3D992-5E2E-5195-7AA9-0BEC03EF3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115" y="411779"/>
            <a:ext cx="11821885" cy="1325563"/>
          </a:xfrm>
        </p:spPr>
        <p:txBody>
          <a:bodyPr/>
          <a:lstStyle/>
          <a:p>
            <a:pPr algn="ctr"/>
            <a:r>
              <a:rPr lang="es-CO" dirty="0"/>
              <a:t>Estructura del Modelo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9F703714-FDCF-C1DE-4624-1EACA58DD1F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0933" y="1370093"/>
            <a:ext cx="5476352" cy="5340200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B8210089-27DF-C7C5-CCA0-06A434DA71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504" y="3106994"/>
            <a:ext cx="5923573" cy="1822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665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1330</TotalTime>
  <Words>571</Words>
  <Application>Microsoft Office PowerPoint</Application>
  <PresentationFormat>Panorámica</PresentationFormat>
  <Paragraphs>72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4" baseType="lpstr">
      <vt:lpstr>Aptos</vt:lpstr>
      <vt:lpstr>Aptos Display</vt:lpstr>
      <vt:lpstr>Arial</vt:lpstr>
      <vt:lpstr>Consolas</vt:lpstr>
      <vt:lpstr>Google Sans</vt:lpstr>
      <vt:lpstr>Lato</vt:lpstr>
      <vt:lpstr>Tema de Office</vt:lpstr>
      <vt:lpstr>Presentación de PowerPoint</vt:lpstr>
      <vt:lpstr>Desarrollo de un Sistema de Clasificación Automática para la Detección de Grietas en Concreto mediante Técnicas de Visión por Computadora e Inteligencia Artificial</vt:lpstr>
      <vt:lpstr>CONTEXTO</vt:lpstr>
      <vt:lpstr>AGENDA</vt:lpstr>
      <vt:lpstr>INTRODUCCIÓN</vt:lpstr>
      <vt:lpstr>Presentación de PowerPoint</vt:lpstr>
      <vt:lpstr>Presentación de PowerPoint</vt:lpstr>
      <vt:lpstr>OBTENIENDO VALIDACIÓN</vt:lpstr>
      <vt:lpstr>Estructura del Modelo</vt:lpstr>
      <vt:lpstr>MODELO IMPLEMENTADO </vt:lpstr>
      <vt:lpstr>ENTRENAMIENTO DEL MODELO SELECCIONADO</vt:lpstr>
      <vt:lpstr>Entrenamiento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Ana Milé MuñozClaros</dc:creator>
  <cp:lastModifiedBy>Daniel Francisco Calderon Lebro</cp:lastModifiedBy>
  <cp:revision>27</cp:revision>
  <dcterms:created xsi:type="dcterms:W3CDTF">2024-02-20T19:43:22Z</dcterms:created>
  <dcterms:modified xsi:type="dcterms:W3CDTF">2024-12-17T17:38:27Z</dcterms:modified>
</cp:coreProperties>
</file>

<file path=docProps/thumbnail.jpeg>
</file>